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5"/>
    <p:sldId id="294" r:id="rId16"/>
    <p:sldId id="268" r:id="rId17"/>
    <p:sldId id="295" r:id="rId18"/>
    <p:sldId id="264" r:id="rId19"/>
    <p:sldId id="269" r:id="rId20"/>
    <p:sldId id="281" r:id="rId21"/>
    <p:sldId id="270" r:id="rId22"/>
    <p:sldId id="271" r:id="rId23"/>
    <p:sldId id="296" r:id="rId24"/>
    <p:sldId id="283" r:id="rId25"/>
    <p:sldId id="306" r:id="rId26"/>
    <p:sldId id="284" r:id="rId27"/>
    <p:sldId id="307" r:id="rId28"/>
    <p:sldId id="274" r:id="rId29"/>
    <p:sldId id="3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200" b="1">
                <a:latin typeface="Arial" panose="02080604020202020204" charset="0"/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0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9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9.png"/><Relationship Id="rId4" Type="http://schemas.openxmlformats.org/officeDocument/2006/relationships/image" Target="../media/image30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130300"/>
            <a:ext cx="4874260" cy="75565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Before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89940" y="1457960"/>
          <a:ext cx="10680700" cy="186372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35"/>
                <a:gridCol w="2078990"/>
                <a:gridCol w="1962150"/>
                <a:gridCol w="2113280"/>
                <a:gridCol w="216344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1388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889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1990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1982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76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067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3461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4992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65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45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3750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/>
        </p:nvSpPr>
        <p:spPr>
          <a:xfrm>
            <a:off x="695325" y="3467100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b="1" dirty="0">
                <a:latin typeface="Arial" panose="02080604020202020204" charset="0"/>
              </a:rPr>
              <a:t>After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graphicFrame>
        <p:nvGraphicFramePr>
          <p:cNvPr id="6" name="Table 10"/>
          <p:cNvGraphicFramePr>
            <a:graphicFrameLocks noGrp="1"/>
          </p:cNvGraphicFramePr>
          <p:nvPr/>
        </p:nvGraphicFramePr>
        <p:xfrm>
          <a:off x="789940" y="385762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28"/>
                <a:gridCol w="2078990"/>
                <a:gridCol w="1962150"/>
                <a:gridCol w="2113280"/>
                <a:gridCol w="2163452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166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208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145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>
            <a:spLocks noGrp="1"/>
          </p:cNvSpPr>
          <p:nvPr/>
        </p:nvSpPr>
        <p:spPr>
          <a:xfrm>
            <a:off x="771525" y="6355715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x-none" altLang="en-US" sz="1200" b="1" dirty="0">
                <a:solidFill>
                  <a:srgbClr val="FF0000"/>
                </a:solidFill>
                <a:latin typeface="Arial" panose="02080604020202020204" charset="0"/>
              </a:rPr>
              <a:t>*</a:t>
            </a:r>
            <a:r>
              <a:rPr lang="x-none" altLang="en-US" sz="1200" b="1" dirty="0">
                <a:latin typeface="Arial" panose="02080604020202020204" charset="0"/>
              </a:rPr>
              <a:t> MRbase not analysed in reverse yet</a:t>
            </a:r>
            <a:endParaRPr lang="x-none" altLang="en-US" sz="1200" b="1" dirty="0">
              <a:latin typeface="Arial" panose="02080604020202020204" charset="0"/>
            </a:endParaRPr>
          </a:p>
          <a:p>
            <a:endParaRPr lang="x-none" altLang="en-US" sz="1000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altLang="en-US" sz="9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8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7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6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500" b="1" dirty="0">
              <a:latin typeface="Arial" panose="02080604020202020204" charset="0"/>
              <a:sym typeface="+mn-ea"/>
            </a:endParaRPr>
          </a:p>
          <a:p>
            <a:pPr lvl="0"/>
            <a:endParaRPr lang="x-none" altLang="en-US" sz="400" b="1" dirty="0">
              <a:latin typeface="Arial" panose="02080604020202020204" charset="0"/>
              <a:sym typeface="+mn-ea"/>
            </a:endParaRPr>
          </a:p>
          <a:p>
            <a:pPr marL="0" lvl="0" indent="0">
              <a:buNone/>
            </a:pPr>
            <a:endParaRPr lang="x-none" altLang="en-US" sz="400" b="1" dirty="0">
              <a:latin typeface="Arial" panose="020806040202020202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698881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altLang="en-US" b="1" dirty="0">
                <a:latin typeface="Arial" panose="02080604020202020204" charset="0"/>
              </a:rPr>
              <a:t>185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5"/>
                <a:gridCol w="1133472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1.589504e-24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7.291180e-01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 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2.052863e-20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7.348035e-01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8.241646e-12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6.301454e-01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1.149234e-10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7.566844e-02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1.791261e-10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7.408463e-01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3.435332e-10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7.110506e-08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9.457623e-10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9.280580e-01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2.839670e-09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7.039575e-06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4.735074e-09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3.384431e-01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7.208134e-09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9.521848e-01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72269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209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3.575738e-66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5.761514e-07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8.414018e-60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3.193874e-01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2.033008e-51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4.996859e-01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7.136551e-50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6.925841e-01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2.826052e-45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8.576514e-01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5.173730e-38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9.888424e-01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8.730661e-36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2.770322e-01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3.094949e-34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5.491841e-01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1.727432e-33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5.923195e-01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3.381566e-31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9.790395e-01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6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83318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</a:t>
            </a:r>
            <a:r>
              <a:rPr lang="x-none" altLang="en-US" b="1" dirty="0">
                <a:latin typeface="Arial" panose="02080604020202020204" charset="0"/>
              </a:rPr>
              <a:t>2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 Meta Analysis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4.859082e-22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1.487445e-01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4.249713e-20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9.059520e-02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1.339638e-11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1.274314e-02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4.408545e-08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8.447033e-01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4.226268e-06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8.078122e-01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42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3.518295e-05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2.062526e-01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3.768606e-05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9.328913e-01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1.210912e-04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7.857370e-01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1.678295e-04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8.598359e-01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1.951175e-04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3.587785e-01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804545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145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5.812490e-63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0.3689493413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4.181290e-51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2.466238e-42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0.0976389945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9.184329e-40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1.092300e-26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0.0004678592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2.466970e-23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2.754765e-20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1.102760e-17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0.0011727342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2.370714e-17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0.9673294238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3.222523e-16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0.6983328248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181546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184213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187515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93992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plateletcrit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IL18RAP expression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level of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crit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thyroid problem (not cancer)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Seemingly a higher risk for Celiac Disease protects for higher levels in Platelet count, but this is driver by a subset of SNPs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Type 1 Diabetes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levels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risk for Celiac Disease protects for lower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hypothyroidism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 risk for Celiac Disease protects for lower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Diabetis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IL18RAP expression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level of CMTM7 expression protects for Celiac Disease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colitis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4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4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Rheumatoid Arthrit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K90 Intestinal malabsorption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Platelet crit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thyroid problem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risk for Celiac Disease protects for lower levels in Platelet count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count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hypothyroidism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Disorders of thyroid gland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diseases of the digestive system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I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nflammatory Bowel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identified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A</a:t>
            </a:r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cknowledgements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Serena Sanna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x-none" altLang="en-US" b="1" dirty="0">
                <a:latin typeface="Arial" panose="02080604020202020204" charset="0"/>
              </a:rPr>
              <a:t>Adriaan van der Graaf</a:t>
            </a:r>
            <a:endParaRPr lang="x-none" altLang="en-US" b="1" dirty="0">
              <a:latin typeface="Arial" panose="02080604020202020204" charset="0"/>
            </a:endParaRPr>
          </a:p>
          <a:p>
            <a:pPr marL="0" indent="0">
              <a:buNone/>
            </a:pP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94413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44</a:t>
            </a:r>
            <a:r>
              <a:rPr lang="x-none" altLang="en-US" sz="2400" b="1">
                <a:latin typeface="Arial" panose="02080604020202020204" charset="0"/>
              </a:rPr>
              <a:t>0.</a:t>
            </a:r>
            <a:r>
              <a:rPr lang="en-US" sz="2400" b="1">
                <a:latin typeface="Arial" panose="02080604020202020204" charset="0"/>
              </a:rPr>
              <a:t>0</a:t>
            </a:r>
            <a:r>
              <a:rPr lang="x-none" altLang="en-US" sz="2400" b="1">
                <a:latin typeface="Arial" panose="02080604020202020204" charset="0"/>
              </a:rPr>
              <a:t>00</a:t>
            </a:r>
            <a:r>
              <a:rPr lang="en-US" sz="2400" b="1">
                <a:latin typeface="Arial" panose="02080604020202020204" charset="0"/>
              </a:rPr>
              <a:t> 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9700" y="2963545"/>
            <a:ext cx="1475113" cy="1259456"/>
          </a:xfrm>
          <a:prstGeom prst="curvedConnector3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921500" y="2678430"/>
            <a:ext cx="3528127" cy="365760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 </a:t>
            </a:r>
            <a:r>
              <a:rPr lang="x-none" altLang="en-US" b="1">
                <a:latin typeface="Arial" panose="02080604020202020204" charset="0"/>
              </a:rPr>
              <a:t>(Y)</a:t>
            </a:r>
            <a:endParaRPr lang="x-none" alt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>
            <a:endCxn id="36" idx="1"/>
          </p:cNvCxnSpPr>
          <p:nvPr/>
        </p:nvCxnSpPr>
        <p:spPr>
          <a:xfrm flipV="1">
            <a:off x="1398270" y="2842260"/>
            <a:ext cx="1088390" cy="762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6" idx="3"/>
          </p:cNvCxnSpPr>
          <p:nvPr/>
        </p:nvCxnSpPr>
        <p:spPr>
          <a:xfrm>
            <a:off x="6014720" y="2842260"/>
            <a:ext cx="1078230" cy="1651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52070" y="2659380"/>
            <a:ext cx="1371600" cy="365760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 </a:t>
            </a:r>
            <a:r>
              <a:rPr lang="x-none" altLang="en-US" b="1">
                <a:latin typeface="Arial" panose="02080604020202020204" charset="0"/>
              </a:rPr>
              <a:t>(G)</a:t>
            </a:r>
            <a:endParaRPr lang="x-none" alt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486660" y="2659380"/>
            <a:ext cx="3528127" cy="365760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 </a:t>
            </a:r>
            <a:r>
              <a:rPr lang="x-none" altLang="en-US" b="1">
                <a:latin typeface="Arial" panose="02080604020202020204" charset="0"/>
              </a:rPr>
              <a:t>(X)</a:t>
            </a:r>
            <a:endParaRPr lang="x-none" alt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808480" cy="1120140"/>
          </a:xfrm>
          <a:prstGeom prst="curvedConnector3">
            <a:avLst>
              <a:gd name="adj1" fmla="val 50035"/>
            </a:avLst>
          </a:prstGeom>
          <a:ln>
            <a:solidFill>
              <a:schemeClr val="bg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</a:t>
                      </a:r>
                      <a:r>
                        <a:rPr lang="x-none" altLang="en-US" sz="1300" b="1">
                          <a:latin typeface="Arial" panose="02080604020202020204" charset="0"/>
                        </a:rPr>
                        <a:t>s</a:t>
                      </a:r>
                      <a:r>
                        <a:rPr lang="en-US" sz="1300" b="1">
                          <a:latin typeface="Arial" panose="02080604020202020204" charset="0"/>
                        </a:rPr>
                        <a:t>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77240" y="112204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73985"/>
                <a:gridCol w="4077335"/>
                <a:gridCol w="2522855"/>
                <a:gridCol w="1406525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Type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Amount of Phenotypes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Direction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400" b="1">
                          <a:latin typeface="Arial" panose="02080604020202020204" charset="0"/>
                        </a:rPr>
                        <a:t> 2011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Outcome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Dubois 2010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dirty="0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Outcome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2893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Metabolite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121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Proteins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47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4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280380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Methylation levels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151566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1308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UK.BIOBANK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778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9744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pQTL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198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3430" y="6176645"/>
          <a:ext cx="10677525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766560"/>
                <a:gridCol w="3910965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en-US" sz="1600" b="1">
                          <a:latin typeface="Arial" panose="02080604020202020204" charset="0"/>
                        </a:rPr>
                        <a:t>447037</a:t>
                      </a:r>
                      <a:endParaRPr lang="x-none" alt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59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endParaRPr lang="x-none" b="1">
              <a:latin typeface="Arial" panose="02080604020202020204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Outcome </a:t>
            </a:r>
            <a:r>
              <a:rPr lang="x-none" altLang="en-US" sz="1200" b="1">
                <a:latin typeface="Arial" panose="02080604020202020204" charset="0"/>
              </a:rPr>
              <a:t>on </a:t>
            </a:r>
            <a:r>
              <a:rPr lang="en-US" sz="1200" b="1">
                <a:latin typeface="Arial" panose="02080604020202020204" charset="0"/>
                <a:sym typeface="+mn-ea"/>
              </a:rPr>
              <a:t>Exposure </a:t>
            </a:r>
            <a:endParaRPr lang="x-none" alt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11323</Words>
  <Application>Kingsoft Office WPP</Application>
  <PresentationFormat>Widescreen</PresentationFormat>
  <Paragraphs>1164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Ion</vt:lpstr>
      <vt:lpstr>Celiac Disease Triggers</vt:lpstr>
      <vt:lpstr>Overview</vt:lpstr>
      <vt:lpstr>Project Goal</vt:lpstr>
      <vt:lpstr>Mendelian Randomization (MR)</vt:lpstr>
      <vt:lpstr>Mendelian Randomization setup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results, Forward</vt:lpstr>
      <vt:lpstr>Preliminary results, Reverse</vt:lpstr>
      <vt:lpstr>Preliminary results, Forward</vt:lpstr>
      <vt:lpstr>Preliminary results, Reverse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Conclusions </vt:lpstr>
      <vt:lpstr>Conclusions </vt:lpstr>
      <vt:lpstr>Conclusions </vt:lpstr>
      <vt:lpstr>Conclusions </vt:lpstr>
      <vt:lpstr>Future steps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33</cp:revision>
  <dcterms:created xsi:type="dcterms:W3CDTF">2017-12-17T21:11:50Z</dcterms:created>
  <dcterms:modified xsi:type="dcterms:W3CDTF">2017-12-17T21:11:50Z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